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793" r:id="rId2"/>
    <p:sldId id="796" r:id="rId3"/>
    <p:sldId id="794" r:id="rId4"/>
    <p:sldId id="795" r:id="rId5"/>
    <p:sldId id="797" r:id="rId6"/>
    <p:sldId id="812" r:id="rId7"/>
    <p:sldId id="799" r:id="rId8"/>
    <p:sldId id="800" r:id="rId9"/>
    <p:sldId id="801" r:id="rId10"/>
    <p:sldId id="802" r:id="rId11"/>
    <p:sldId id="803" r:id="rId12"/>
    <p:sldId id="804" r:id="rId13"/>
    <p:sldId id="805" r:id="rId14"/>
    <p:sldId id="806" r:id="rId15"/>
    <p:sldId id="808" r:id="rId16"/>
    <p:sldId id="811" r:id="rId17"/>
    <p:sldId id="814" r:id="rId18"/>
    <p:sldId id="813" r:id="rId19"/>
    <p:sldId id="815" r:id="rId20"/>
    <p:sldId id="809" r:id="rId21"/>
    <p:sldId id="816" r:id="rId22"/>
    <p:sldId id="817" r:id="rId23"/>
    <p:sldId id="818" r:id="rId24"/>
    <p:sldId id="819" r:id="rId25"/>
    <p:sldId id="267" r:id="rId26"/>
    <p:sldId id="268" r:id="rId27"/>
    <p:sldId id="820" r:id="rId28"/>
    <p:sldId id="821" r:id="rId29"/>
    <p:sldId id="822" r:id="rId30"/>
    <p:sldId id="823" r:id="rId31"/>
    <p:sldId id="824" r:id="rId32"/>
    <p:sldId id="825" r:id="rId33"/>
    <p:sldId id="826" r:id="rId34"/>
    <p:sldId id="827" r:id="rId35"/>
    <p:sldId id="828" r:id="rId36"/>
    <p:sldId id="829" r:id="rId37"/>
    <p:sldId id="830" r:id="rId38"/>
    <p:sldId id="831" r:id="rId39"/>
    <p:sldId id="832" r:id="rId40"/>
    <p:sldId id="833" r:id="rId41"/>
    <p:sldId id="834" r:id="rId42"/>
    <p:sldId id="835" r:id="rId43"/>
    <p:sldId id="836" r:id="rId44"/>
    <p:sldId id="837" r:id="rId45"/>
    <p:sldId id="838" r:id="rId46"/>
    <p:sldId id="839" r:id="rId47"/>
    <p:sldId id="840" r:id="rId48"/>
    <p:sldId id="841" r:id="rId49"/>
    <p:sldId id="842" r:id="rId50"/>
    <p:sldId id="843" r:id="rId51"/>
    <p:sldId id="844" r:id="rId52"/>
    <p:sldId id="845" r:id="rId53"/>
    <p:sldId id="846" r:id="rId54"/>
    <p:sldId id="847" r:id="rId55"/>
    <p:sldId id="848" r:id="rId56"/>
    <p:sldId id="849" r:id="rId57"/>
    <p:sldId id="850" r:id="rId58"/>
    <p:sldId id="851" r:id="rId59"/>
    <p:sldId id="852" r:id="rId60"/>
    <p:sldId id="853" r:id="rId6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43E"/>
    <a:srgbClr val="FB4BCD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686" y="60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58494-54EE-430F-9E5A-11694F5838EB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FFDF2-C90D-4E23-9DDE-255A1B45D95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12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0f978a4f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0f978a4f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** FOTO DO FUNDO EDITAVEL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0f978a4f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0f978a4f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** FOTO DO FUNDO EDITAVEL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292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75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190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Four Columns">
  <p:cSld name="Title + Four Column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651125" y="516000"/>
            <a:ext cx="755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2"/>
          </p:nvPr>
        </p:nvSpPr>
        <p:spPr>
          <a:xfrm>
            <a:off x="673303" y="3187767"/>
            <a:ext cx="1813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1"/>
          </p:nvPr>
        </p:nvSpPr>
        <p:spPr>
          <a:xfrm>
            <a:off x="673313" y="3906803"/>
            <a:ext cx="1813800" cy="13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3"/>
          </p:nvPr>
        </p:nvSpPr>
        <p:spPr>
          <a:xfrm>
            <a:off x="2667828" y="3187767"/>
            <a:ext cx="1813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ubTitle" idx="4"/>
          </p:nvPr>
        </p:nvSpPr>
        <p:spPr>
          <a:xfrm>
            <a:off x="2667838" y="3906803"/>
            <a:ext cx="1813800" cy="13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5"/>
          </p:nvPr>
        </p:nvSpPr>
        <p:spPr>
          <a:xfrm>
            <a:off x="4662353" y="3187767"/>
            <a:ext cx="1813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6"/>
          </p:nvPr>
        </p:nvSpPr>
        <p:spPr>
          <a:xfrm>
            <a:off x="4662363" y="3906803"/>
            <a:ext cx="1813800" cy="13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6656878" y="3187767"/>
            <a:ext cx="1813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8"/>
          </p:nvPr>
        </p:nvSpPr>
        <p:spPr>
          <a:xfrm>
            <a:off x="6656888" y="3906803"/>
            <a:ext cx="1813800" cy="13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/>
          <p:nvPr/>
        </p:nvSpPr>
        <p:spPr>
          <a:xfrm rot="8513799">
            <a:off x="1110743" y="2746907"/>
            <a:ext cx="8479000" cy="9135715"/>
          </a:xfrm>
          <a:custGeom>
            <a:avLst/>
            <a:gdLst/>
            <a:ahLst/>
            <a:cxnLst/>
            <a:rect l="l" t="t" r="r" b="b"/>
            <a:pathLst>
              <a:path w="133911" h="108212" extrusionOk="0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09748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design 2">
  <p:cSld name="Title + design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>
            <a:spLocks noGrp="1"/>
          </p:cNvSpPr>
          <p:nvPr>
            <p:ph type="title"/>
          </p:nvPr>
        </p:nvSpPr>
        <p:spPr>
          <a:xfrm>
            <a:off x="651125" y="516000"/>
            <a:ext cx="755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3"/>
          <p:cNvSpPr/>
          <p:nvPr/>
        </p:nvSpPr>
        <p:spPr>
          <a:xfrm rot="-8513799" flipH="1">
            <a:off x="-545607" y="3519307"/>
            <a:ext cx="8479000" cy="9135715"/>
          </a:xfrm>
          <a:custGeom>
            <a:avLst/>
            <a:gdLst/>
            <a:ahLst/>
            <a:cxnLst/>
            <a:rect l="l" t="t" r="r" b="b"/>
            <a:pathLst>
              <a:path w="133911" h="108212" extrusionOk="0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59013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4" name="Google Shape;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6857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76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68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85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6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93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41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512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31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177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" y="1858"/>
            <a:ext cx="9143493" cy="6854283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B7899-4D10-4EBA-9774-78A6F3CD8CA7}" type="datetimeFigureOut">
              <a:rPr lang="pt-BR" smtClean="0"/>
              <a:pPr/>
              <a:t>07/05/2024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0F6B3-EDFE-4EAF-970E-E1E47C8F0EA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42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oJkKsDm0D8?feature=oembed" TargetMode="Externa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dQs2akAsW0?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H0ovYR3dG4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I5dxztwDJ0?feature=oembed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F_33KktD5s?feature=oembed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532396675?h=ed2decc5ec&amp;app_id=122963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224121007?h=ab83f601c1&amp;app_id=122963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55KT0GpQjo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wmoZTljVN0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Nosso cérebro ainda toma 95% das decisões no piloto automático </a:t>
            </a:r>
            <a:br>
              <a:rPr lang="pt-BR" sz="4000" b="1" dirty="0"/>
            </a:br>
            <a:r>
              <a:rPr lang="pt-BR" sz="2400" b="1" dirty="0"/>
              <a:t>(</a:t>
            </a:r>
            <a:r>
              <a:rPr lang="pt-BR" sz="2400" b="1" dirty="0" err="1"/>
              <a:t>Carmargo</a:t>
            </a:r>
            <a:r>
              <a:rPr lang="pt-BR" sz="2400" b="1" dirty="0"/>
              <a:t> e Moura 2022)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36119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058" y="2857500"/>
            <a:ext cx="5760640" cy="1143000"/>
          </a:xfrm>
        </p:spPr>
        <p:txBody>
          <a:bodyPr>
            <a:noAutofit/>
          </a:bodyPr>
          <a:lstStyle/>
          <a:p>
            <a:r>
              <a:rPr lang="pt-BR" sz="2800" b="1" dirty="0"/>
              <a:t>O neuromarketing se baseia, como ferramenta, “na compreensão mais realista da forma como os consumidores e seu cérebros operam.” </a:t>
            </a:r>
            <a:br>
              <a:rPr lang="pt-BR" sz="2800" b="1" dirty="0"/>
            </a:br>
            <a:r>
              <a:rPr lang="pt-BR" sz="2000" b="1" dirty="0"/>
              <a:t>(Camargo e Moura, 2022)</a:t>
            </a:r>
            <a:endParaRPr lang="pt-BR" sz="2800" b="1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55953A6-7253-CE29-A0AF-EF475479C7A9}"/>
              </a:ext>
            </a:extLst>
          </p:cNvPr>
          <p:cNvSpPr/>
          <p:nvPr/>
        </p:nvSpPr>
        <p:spPr>
          <a:xfrm>
            <a:off x="-1692696" y="-1241899"/>
            <a:ext cx="4536504" cy="4536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B2BC83B-747C-690D-B589-4DA9DAF3A286}"/>
              </a:ext>
            </a:extLst>
          </p:cNvPr>
          <p:cNvSpPr txBox="1">
            <a:spLocks/>
          </p:cNvSpPr>
          <p:nvPr/>
        </p:nvSpPr>
        <p:spPr>
          <a:xfrm>
            <a:off x="575556" y="1124744"/>
            <a:ext cx="23042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7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7205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Vamos ao cérebro?</a:t>
            </a:r>
          </a:p>
        </p:txBody>
      </p:sp>
    </p:spTree>
    <p:extLst>
      <p:ext uri="{BB962C8B-B14F-4D97-AF65-F5344CB8AC3E}">
        <p14:creationId xmlns:p14="http://schemas.microsoft.com/office/powerpoint/2010/main" val="1288706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8B0693B-D926-F427-1A3C-657E0AD4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314" name="Picture 2" descr="Como funciona o cérebro humano? - Blog com Ciência">
            <a:extLst>
              <a:ext uri="{FF2B5EF4-FFF2-40B4-BE49-F238E27FC236}">
                <a16:creationId xmlns:a16="http://schemas.microsoft.com/office/drawing/2014/main" id="{9D9542E3-FB1E-3DC1-6A3E-C202EBC9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13913A8-D947-3B94-DFE6-2350B323C869}"/>
              </a:ext>
            </a:extLst>
          </p:cNvPr>
          <p:cNvSpPr/>
          <p:nvPr/>
        </p:nvSpPr>
        <p:spPr>
          <a:xfrm>
            <a:off x="3707904" y="5115360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Tronco cerebral – Sistema Reptiliano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E11E030C-C508-8766-0B27-4622F16EADF9}"/>
              </a:ext>
            </a:extLst>
          </p:cNvPr>
          <p:cNvCxnSpPr>
            <a:cxnSpLocks/>
          </p:cNvCxnSpPr>
          <p:nvPr/>
        </p:nvCxnSpPr>
        <p:spPr>
          <a:xfrm rot="5400000">
            <a:off x="4774021" y="4799234"/>
            <a:ext cx="1111146" cy="91333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5B188639-D37E-2E73-5169-E6C2176B9348}"/>
              </a:ext>
            </a:extLst>
          </p:cNvPr>
          <p:cNvCxnSpPr/>
          <p:nvPr/>
        </p:nvCxnSpPr>
        <p:spPr>
          <a:xfrm rot="16200000" flipH="1">
            <a:off x="3212232" y="5525616"/>
            <a:ext cx="864096" cy="28803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6F19DCB0-D702-BC04-CB44-9FA13E1FA926}"/>
              </a:ext>
            </a:extLst>
          </p:cNvPr>
          <p:cNvSpPr/>
          <p:nvPr/>
        </p:nvSpPr>
        <p:spPr>
          <a:xfrm>
            <a:off x="3788296" y="1872932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Sistema límbico – Cérebro emocional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3B867FAE-B57E-0D53-775D-FB42CE8D0A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00389" y="1872933"/>
            <a:ext cx="785875" cy="51530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FA0D3B98-C66B-96FE-4A1A-5D38C863B41B}"/>
              </a:ext>
            </a:extLst>
          </p:cNvPr>
          <p:cNvCxnSpPr>
            <a:cxnSpLocks/>
          </p:cNvCxnSpPr>
          <p:nvPr/>
        </p:nvCxnSpPr>
        <p:spPr>
          <a:xfrm>
            <a:off x="3479353" y="1872931"/>
            <a:ext cx="1036747" cy="18514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43E28C5E-F1D9-BC91-D262-9389BD577AA1}"/>
              </a:ext>
            </a:extLst>
          </p:cNvPr>
          <p:cNvSpPr/>
          <p:nvPr/>
        </p:nvSpPr>
        <p:spPr>
          <a:xfrm>
            <a:off x="35496" y="1692276"/>
            <a:ext cx="1440160" cy="1440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Neocortex</a:t>
            </a:r>
            <a:r>
              <a:rPr lang="pt-B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Cérebro racional</a:t>
            </a:r>
          </a:p>
        </p:txBody>
      </p:sp>
    </p:spTree>
    <p:extLst>
      <p:ext uri="{BB962C8B-B14F-4D97-AF65-F5344CB8AC3E}">
        <p14:creationId xmlns:p14="http://schemas.microsoft.com/office/powerpoint/2010/main" val="106445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Antes de aprofundarmos, vale dizer que outros estudos questionam essa teoria. Exames de imagem mostram diversos pontos do cérebro ativos durante momentos de emoção, razão e primitivos. </a:t>
            </a:r>
          </a:p>
        </p:txBody>
      </p:sp>
    </p:spTree>
    <p:extLst>
      <p:ext uri="{BB962C8B-B14F-4D97-AF65-F5344CB8AC3E}">
        <p14:creationId xmlns:p14="http://schemas.microsoft.com/office/powerpoint/2010/main" val="1937473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Mas empiricamente e para o neuromarketing a teoria do trino de </a:t>
            </a:r>
            <a:r>
              <a:rPr lang="pt-BR" sz="4000" b="1" dirty="0" err="1"/>
              <a:t>McLean</a:t>
            </a:r>
            <a:r>
              <a:rPr lang="pt-BR" sz="4000" b="1" dirty="0"/>
              <a:t>, tem se mostrado útil.</a:t>
            </a:r>
          </a:p>
        </p:txBody>
      </p:sp>
    </p:spTree>
    <p:extLst>
      <p:ext uri="{BB962C8B-B14F-4D97-AF65-F5344CB8AC3E}">
        <p14:creationId xmlns:p14="http://schemas.microsoft.com/office/powerpoint/2010/main" val="176418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8119B1D-9B00-ADF1-F64F-C3A695697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" r="24264" b="1935"/>
          <a:stretch/>
        </p:blipFill>
        <p:spPr>
          <a:xfrm rot="5400000">
            <a:off x="1058591" y="-1157984"/>
            <a:ext cx="7026817" cy="91440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7ABF475-42B5-7ED0-842A-9E5659841206}"/>
              </a:ext>
            </a:extLst>
          </p:cNvPr>
          <p:cNvSpPr txBox="1"/>
          <p:nvPr/>
        </p:nvSpPr>
        <p:spPr>
          <a:xfrm>
            <a:off x="20970" y="573325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Istoé,2022</a:t>
            </a:r>
          </a:p>
        </p:txBody>
      </p:sp>
      <p:pic>
        <p:nvPicPr>
          <p:cNvPr id="5" name="Mídia Online 4" title="[Teoria do Cérebro Trino] O que é? Como saber qual parte do cérebro que usamos na hora de decidir?">
            <a:hlinkClick r:id="" action="ppaction://media"/>
            <a:extLst>
              <a:ext uri="{FF2B5EF4-FFF2-40B4-BE49-F238E27FC236}">
                <a16:creationId xmlns:a16="http://schemas.microsoft.com/office/drawing/2014/main" id="{EF40961B-9DA1-2F0D-B4B1-CF3A28707B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015839" y="271871"/>
            <a:ext cx="11175677" cy="63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9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Onde atua o marketing de influência no cérebro?</a:t>
            </a:r>
          </a:p>
        </p:txBody>
      </p:sp>
    </p:spTree>
    <p:extLst>
      <p:ext uri="{BB962C8B-B14F-4D97-AF65-F5344CB8AC3E}">
        <p14:creationId xmlns:p14="http://schemas.microsoft.com/office/powerpoint/2010/main" val="315347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Justamente no sistema límbico. Nós quando gostamos de alguém, diminuímos a racionalidade e a racionalização, nos envolvendo emocionalmente com a pessoa e permitindo que suas ações nos despertem sentimentos. </a:t>
            </a:r>
          </a:p>
        </p:txBody>
      </p:sp>
    </p:spTree>
    <p:extLst>
      <p:ext uri="{BB962C8B-B14F-4D97-AF65-F5344CB8AC3E}">
        <p14:creationId xmlns:p14="http://schemas.microsoft.com/office/powerpoint/2010/main" val="155805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ídia Online 6" title="QUAL O PAPEL DO INFLUENCIADOR DIGITAL? | SCHWARZA">
            <a:hlinkClick r:id="" action="ppaction://media"/>
            <a:extLst>
              <a:ext uri="{FF2B5EF4-FFF2-40B4-BE49-F238E27FC236}">
                <a16:creationId xmlns:a16="http://schemas.microsoft.com/office/drawing/2014/main" id="{58A1E9FD-802D-CA23-6308-CFC2DBA0E3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551720" y="692696"/>
            <a:ext cx="10247439" cy="578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9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ídia Online 3" title="LUANA MALUF CHORA NO DESAFIO DE DIA DAS CRIANÇAS">
            <a:hlinkClick r:id="" action="ppaction://media"/>
            <a:extLst>
              <a:ext uri="{FF2B5EF4-FFF2-40B4-BE49-F238E27FC236}">
                <a16:creationId xmlns:a16="http://schemas.microsoft.com/office/drawing/2014/main" id="{268A269C-6C7F-D094-5D2E-2CE8E1073F8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612576" y="620688"/>
            <a:ext cx="10513168" cy="593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b="1" dirty="0"/>
              <a:t>Ainda segundo as autoras citadas. O estudo das áreas de neurociência e neuromarketing, nos ajudam a entender melhor tudo isso e conseguir, enquanto empresas, desenvolver melhores produtos, serviços, anúncios, entre outra coisas. </a:t>
            </a:r>
          </a:p>
        </p:txBody>
      </p:sp>
    </p:spTree>
    <p:extLst>
      <p:ext uri="{BB962C8B-B14F-4D97-AF65-F5344CB8AC3E}">
        <p14:creationId xmlns:p14="http://schemas.microsoft.com/office/powerpoint/2010/main" val="294888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/>
              <a:t>Questões para debate: </a:t>
            </a:r>
            <a:r>
              <a:rPr lang="pt-BR" sz="4000" b="1" dirty="0"/>
              <a:t>Qual o limite ético do marketing? O neuromarketing passa esse limite?</a:t>
            </a:r>
          </a:p>
        </p:txBody>
      </p:sp>
    </p:spTree>
    <p:extLst>
      <p:ext uri="{BB962C8B-B14F-4D97-AF65-F5344CB8AC3E}">
        <p14:creationId xmlns:p14="http://schemas.microsoft.com/office/powerpoint/2010/main" val="402988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O que pode influenciar uma compra? Uma tomada de decisões?</a:t>
            </a:r>
          </a:p>
        </p:txBody>
      </p:sp>
    </p:spTree>
    <p:extLst>
      <p:ext uri="{BB962C8B-B14F-4D97-AF65-F5344CB8AC3E}">
        <p14:creationId xmlns:p14="http://schemas.microsoft.com/office/powerpoint/2010/main" val="2103079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Vamos começar com a emoção?</a:t>
            </a:r>
          </a:p>
        </p:txBody>
      </p:sp>
    </p:spTree>
    <p:extLst>
      <p:ext uri="{BB962C8B-B14F-4D97-AF65-F5344CB8AC3E}">
        <p14:creationId xmlns:p14="http://schemas.microsoft.com/office/powerpoint/2010/main" val="2543537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Como a sua emoção te ajuda na tomada de decisão?</a:t>
            </a:r>
          </a:p>
        </p:txBody>
      </p:sp>
    </p:spTree>
    <p:extLst>
      <p:ext uri="{BB962C8B-B14F-4D97-AF65-F5344CB8AC3E}">
        <p14:creationId xmlns:p14="http://schemas.microsoft.com/office/powerpoint/2010/main" val="198295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Uma brincadeira: que marca é essa que mostrarei a seguir? </a:t>
            </a:r>
          </a:p>
        </p:txBody>
      </p:sp>
    </p:spTree>
    <p:extLst>
      <p:ext uri="{BB962C8B-B14F-4D97-AF65-F5344CB8AC3E}">
        <p14:creationId xmlns:p14="http://schemas.microsoft.com/office/powerpoint/2010/main" val="401593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76" y="1009651"/>
            <a:ext cx="775897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76" y="1009651"/>
            <a:ext cx="775897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t="12178" b="12786"/>
          <a:stretch/>
        </p:blipFill>
        <p:spPr>
          <a:xfrm>
            <a:off x="1911575" y="1483751"/>
            <a:ext cx="5320850" cy="385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Quem descobriu? Sua razão ou sua emoção?</a:t>
            </a:r>
          </a:p>
        </p:txBody>
      </p:sp>
    </p:spTree>
    <p:extLst>
      <p:ext uri="{BB962C8B-B14F-4D97-AF65-F5344CB8AC3E}">
        <p14:creationId xmlns:p14="http://schemas.microsoft.com/office/powerpoint/2010/main" val="101572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/>
          </a:bodyPr>
          <a:lstStyle/>
          <a:p>
            <a:r>
              <a:rPr lang="pt-BR" b="1" dirty="0"/>
              <a:t>Vamos facilitar. </a:t>
            </a:r>
          </a:p>
        </p:txBody>
      </p:sp>
    </p:spTree>
    <p:extLst>
      <p:ext uri="{BB962C8B-B14F-4D97-AF65-F5344CB8AC3E}">
        <p14:creationId xmlns:p14="http://schemas.microsoft.com/office/powerpoint/2010/main" val="743711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 err="1"/>
              <a:t>Tostines</a:t>
            </a:r>
            <a:r>
              <a:rPr lang="pt-BR" b="1" dirty="0"/>
              <a:t> vende mais porque é fresquinho ou é fresquinho por que vende mais?</a:t>
            </a:r>
          </a:p>
        </p:txBody>
      </p:sp>
    </p:spTree>
    <p:extLst>
      <p:ext uri="{BB962C8B-B14F-4D97-AF65-F5344CB8AC3E}">
        <p14:creationId xmlns:p14="http://schemas.microsoft.com/office/powerpoint/2010/main" val="56116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A neurociência é justamente a área de pesquisa que ajuda a compreender um pouco mais do uso desse piloto automático e dos 5% que usamos conscientemente.</a:t>
            </a:r>
          </a:p>
        </p:txBody>
      </p:sp>
    </p:spTree>
    <p:extLst>
      <p:ext uri="{BB962C8B-B14F-4D97-AF65-F5344CB8AC3E}">
        <p14:creationId xmlns:p14="http://schemas.microsoft.com/office/powerpoint/2010/main" val="4051845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Quem veio primeiro, o ovo ou a galinha?</a:t>
            </a:r>
          </a:p>
        </p:txBody>
      </p:sp>
    </p:spTree>
    <p:extLst>
      <p:ext uri="{BB962C8B-B14F-4D97-AF65-F5344CB8AC3E}">
        <p14:creationId xmlns:p14="http://schemas.microsoft.com/office/powerpoint/2010/main" val="191824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Quem vem primeiro, a emoção, a razão, as duas ou nenhuma das duas?</a:t>
            </a:r>
          </a:p>
        </p:txBody>
      </p:sp>
    </p:spTree>
    <p:extLst>
      <p:ext uri="{BB962C8B-B14F-4D97-AF65-F5344CB8AC3E}">
        <p14:creationId xmlns:p14="http://schemas.microsoft.com/office/powerpoint/2010/main" val="16709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4E6FF9A-28A0-C760-CD72-01BBC539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 descr="Platão, quem foi? Vida, ideias, obras de um dos principais filósofos gregos">
            <a:extLst>
              <a:ext uri="{FF2B5EF4-FFF2-40B4-BE49-F238E27FC236}">
                <a16:creationId xmlns:a16="http://schemas.microsoft.com/office/drawing/2014/main" id="{4AB54BA9-1AC3-53E8-E4DC-2B3C17028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7" y="-16604"/>
            <a:ext cx="10769029" cy="687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CB1ABFF-0498-090A-230E-D8FDDC77599B}"/>
              </a:ext>
            </a:extLst>
          </p:cNvPr>
          <p:cNvSpPr/>
          <p:nvPr/>
        </p:nvSpPr>
        <p:spPr>
          <a:xfrm>
            <a:off x="-468560" y="404664"/>
            <a:ext cx="3748850" cy="36675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Platão e seus discípulos diriam que a emoção é o espectro oposto da razão. Eles acreditavam que as decisões são sempre racionais e que as emoções apenas interrompiam o processo cognitivo. </a:t>
            </a:r>
          </a:p>
        </p:txBody>
      </p:sp>
    </p:spTree>
    <p:extLst>
      <p:ext uri="{BB962C8B-B14F-4D97-AF65-F5344CB8AC3E}">
        <p14:creationId xmlns:p14="http://schemas.microsoft.com/office/powerpoint/2010/main" val="1269105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Não era só Platão que acreditava nisso. Na economia temos o conceito de Homo </a:t>
            </a:r>
            <a:r>
              <a:rPr lang="pt-BR" b="1" dirty="0" err="1"/>
              <a:t>Economicus</a:t>
            </a:r>
            <a:r>
              <a:rPr lang="pt-BR" b="1" dirty="0"/>
              <a:t>, aquele que toma todas as suas decisões com base na racionalidade. </a:t>
            </a:r>
          </a:p>
        </p:txBody>
      </p:sp>
    </p:spTree>
    <p:extLst>
      <p:ext uri="{BB962C8B-B14F-4D97-AF65-F5344CB8AC3E}">
        <p14:creationId xmlns:p14="http://schemas.microsoft.com/office/powerpoint/2010/main" val="3466564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Mas porque um ser racional descartaria a máquina fotográfica digital nos anos 80? </a:t>
            </a:r>
          </a:p>
        </p:txBody>
      </p:sp>
    </p:spTree>
    <p:extLst>
      <p:ext uri="{BB962C8B-B14F-4D97-AF65-F5344CB8AC3E}">
        <p14:creationId xmlns:p14="http://schemas.microsoft.com/office/powerpoint/2010/main" val="1302683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ídia Online 6" title="A história da Kodak - TecMundo">
            <a:hlinkClick r:id="" action="ppaction://media"/>
            <a:extLst>
              <a:ext uri="{FF2B5EF4-FFF2-40B4-BE49-F238E27FC236}">
                <a16:creationId xmlns:a16="http://schemas.microsoft.com/office/drawing/2014/main" id="{D19A2653-E76E-7E4B-CC78-F01B2EE769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900608" y="398003"/>
            <a:ext cx="10729192" cy="60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7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Simples. Porque emoção e razão são sistemas integrados. Alguns pesquisadores perceberam que emoções podem induzir tanto racionalização quanto ação, bem como a razão também desperta emoções. </a:t>
            </a:r>
          </a:p>
        </p:txBody>
      </p:sp>
    </p:spTree>
    <p:extLst>
      <p:ext uri="{BB962C8B-B14F-4D97-AF65-F5344CB8AC3E}">
        <p14:creationId xmlns:p14="http://schemas.microsoft.com/office/powerpoint/2010/main" val="28204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Vamos entender todas as possibilidades. </a:t>
            </a:r>
          </a:p>
        </p:txBody>
      </p:sp>
    </p:spTree>
    <p:extLst>
      <p:ext uri="{BB962C8B-B14F-4D97-AF65-F5344CB8AC3E}">
        <p14:creationId xmlns:p14="http://schemas.microsoft.com/office/powerpoint/2010/main" val="3858715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 tríade Pensar, Sentir e Agir">
            <a:extLst>
              <a:ext uri="{FF2B5EF4-FFF2-40B4-BE49-F238E27FC236}">
                <a16:creationId xmlns:a16="http://schemas.microsoft.com/office/drawing/2014/main" id="{2E604603-7286-36B0-BC3C-4048C175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8" y="1346286"/>
            <a:ext cx="9111872" cy="41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7476EDB8-924E-7C2C-5E52-A3CB54B5C086}"/>
              </a:ext>
            </a:extLst>
          </p:cNvPr>
          <p:cNvSpPr/>
          <p:nvPr/>
        </p:nvSpPr>
        <p:spPr>
          <a:xfrm>
            <a:off x="1187624" y="332656"/>
            <a:ext cx="3240360" cy="1224136"/>
          </a:xfrm>
          <a:prstGeom prst="curvedDownArrow">
            <a:avLst/>
          </a:prstGeom>
          <a:solidFill>
            <a:srgbClr val="EEE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B3C3190-F6ED-CF24-8046-2AF121842F0C}"/>
              </a:ext>
            </a:extLst>
          </p:cNvPr>
          <p:cNvSpPr/>
          <p:nvPr/>
        </p:nvSpPr>
        <p:spPr>
          <a:xfrm flipH="1">
            <a:off x="4283968" y="332656"/>
            <a:ext cx="3240360" cy="1224136"/>
          </a:xfrm>
          <a:prstGeom prst="curvedDownArrow">
            <a:avLst/>
          </a:prstGeom>
          <a:solidFill>
            <a:srgbClr val="EEE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1DA9BB-D4B2-E43C-4F6C-8CBC022B39C2}"/>
              </a:ext>
            </a:extLst>
          </p:cNvPr>
          <p:cNvSpPr txBox="1"/>
          <p:nvPr/>
        </p:nvSpPr>
        <p:spPr>
          <a:xfrm>
            <a:off x="828695" y="1707727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Emoção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563CC0-2182-809A-ED7E-FC835A3402EB}"/>
              </a:ext>
            </a:extLst>
          </p:cNvPr>
          <p:cNvSpPr txBox="1"/>
          <p:nvPr/>
        </p:nvSpPr>
        <p:spPr>
          <a:xfrm>
            <a:off x="6876256" y="170772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Razão</a:t>
            </a:r>
          </a:p>
        </p:txBody>
      </p:sp>
    </p:spTree>
    <p:extLst>
      <p:ext uri="{BB962C8B-B14F-4D97-AF65-F5344CB8AC3E}">
        <p14:creationId xmlns:p14="http://schemas.microsoft.com/office/powerpoint/2010/main" val="179700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O neuromarketing ajudará justamente a compreender o que é melhor ser utilizado - argumentos, imagens, textos - para gerar as emoções e as razões certas para cada processo de compra e público. </a:t>
            </a:r>
          </a:p>
        </p:txBody>
      </p:sp>
    </p:spTree>
    <p:extLst>
      <p:ext uri="{BB962C8B-B14F-4D97-AF65-F5344CB8AC3E}">
        <p14:creationId xmlns:p14="http://schemas.microsoft.com/office/powerpoint/2010/main" val="1680569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No marketing, o uso da neurociência cria uma área de pesquisa e trabalho que chamamos de Neuromarketing. </a:t>
            </a:r>
          </a:p>
        </p:txBody>
      </p:sp>
    </p:spTree>
    <p:extLst>
      <p:ext uri="{BB962C8B-B14F-4D97-AF65-F5344CB8AC3E}">
        <p14:creationId xmlns:p14="http://schemas.microsoft.com/office/powerpoint/2010/main" val="134057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O modelo descreve as relações entre os conceitos de emoção que são... |  Download Scientific Diagram">
            <a:extLst>
              <a:ext uri="{FF2B5EF4-FFF2-40B4-BE49-F238E27FC236}">
                <a16:creationId xmlns:a16="http://schemas.microsoft.com/office/drawing/2014/main" id="{115C9F86-206B-6036-4E8E-A6344735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036"/>
            <a:ext cx="9144000" cy="620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Além das emoções, as memória e aprendizagens são fatores que influenciam diretamente na aceitação de um produto, na aceitação de uma propaganda, no comportamento do consumidor, na retenção de um consumidor e em outras frentes fundamentais para o marketing. </a:t>
            </a:r>
          </a:p>
        </p:txBody>
      </p:sp>
    </p:spTree>
    <p:extLst>
      <p:ext uri="{BB962C8B-B14F-4D97-AF65-F5344CB8AC3E}">
        <p14:creationId xmlns:p14="http://schemas.microsoft.com/office/powerpoint/2010/main" val="436999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Vamos entender um pouco mais sobre os tipos de memórias.</a:t>
            </a:r>
          </a:p>
        </p:txBody>
      </p:sp>
    </p:spTree>
    <p:extLst>
      <p:ext uri="{BB962C8B-B14F-4D97-AF65-F5344CB8AC3E}">
        <p14:creationId xmlns:p14="http://schemas.microsoft.com/office/powerpoint/2010/main" val="3760718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ídia Online 6" title="Tipos de memória | Fabiano Moulin">
            <a:hlinkClick r:id="" action="ppaction://media"/>
            <a:extLst>
              <a:ext uri="{FF2B5EF4-FFF2-40B4-BE49-F238E27FC236}">
                <a16:creationId xmlns:a16="http://schemas.microsoft.com/office/drawing/2014/main" id="{E01BE685-11B6-9EFA-1F80-65CE5BFFAA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780808" y="404664"/>
            <a:ext cx="10705615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8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PRENDIZAGEM MULTIMÍDIA: EXPLORANDO A TEORIA DE RICHARD MAYER">
            <a:extLst>
              <a:ext uri="{FF2B5EF4-FFF2-40B4-BE49-F238E27FC236}">
                <a16:creationId xmlns:a16="http://schemas.microsoft.com/office/drawing/2014/main" id="{3FE165B7-DD31-57AE-6747-EE0C30A3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08" y="1412776"/>
            <a:ext cx="87757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756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11681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Aqui a pergunta que deve ser feita é: como inspiramos memórias conscientes e inconscientes, de curto e longo prazo e positivas em nossos públicos e clientes?</a:t>
            </a:r>
          </a:p>
        </p:txBody>
      </p:sp>
    </p:spTree>
    <p:extLst>
      <p:ext uri="{BB962C8B-B14F-4D97-AF65-F5344CB8AC3E}">
        <p14:creationId xmlns:p14="http://schemas.microsoft.com/office/powerpoint/2010/main" val="2957082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E nas interações digitais? Como isso é possível?</a:t>
            </a:r>
          </a:p>
        </p:txBody>
      </p:sp>
    </p:spTree>
    <p:extLst>
      <p:ext uri="{BB962C8B-B14F-4D97-AF65-F5344CB8AC3E}">
        <p14:creationId xmlns:p14="http://schemas.microsoft.com/office/powerpoint/2010/main" val="192029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ídia Online 4" title="The Drinkable Boarding Pass">
            <a:hlinkClick r:id="" action="ppaction://media"/>
            <a:extLst>
              <a:ext uri="{FF2B5EF4-FFF2-40B4-BE49-F238E27FC236}">
                <a16:creationId xmlns:a16="http://schemas.microsoft.com/office/drawing/2014/main" id="{887DF5B2-95B0-76FA-17AF-D1E76A1F87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648580" y="620688"/>
            <a:ext cx="10441160" cy="58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5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ídia Online 1" title="Coca-Cola Brasil - Máquina da Gratidão">
            <a:hlinkClick r:id="" action="ppaction://media"/>
            <a:extLst>
              <a:ext uri="{FF2B5EF4-FFF2-40B4-BE49-F238E27FC236}">
                <a16:creationId xmlns:a16="http://schemas.microsoft.com/office/drawing/2014/main" id="{4EBE8C0A-58F8-E673-9B6B-47A8BB2C57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756592" y="431667"/>
            <a:ext cx="10657184" cy="59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Existem outros dois fatores que precisam ser compreendidos: a genética como fator de comportamento e a </a:t>
            </a:r>
            <a:r>
              <a:rPr lang="pt-BR" sz="4000" b="1" dirty="0" err="1"/>
              <a:t>memética</a:t>
            </a:r>
            <a:r>
              <a:rPr lang="pt-BR" sz="4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46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O que vocês entendem por Neuromarketing?</a:t>
            </a:r>
          </a:p>
        </p:txBody>
      </p:sp>
    </p:spTree>
    <p:extLst>
      <p:ext uri="{BB962C8B-B14F-4D97-AF65-F5344CB8AC3E}">
        <p14:creationId xmlns:p14="http://schemas.microsoft.com/office/powerpoint/2010/main" val="3095475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>
            <a:noAutofit/>
          </a:bodyPr>
          <a:lstStyle/>
          <a:p>
            <a:r>
              <a:rPr lang="pt-BR" sz="3200" b="1" dirty="0"/>
              <a:t>“Genética comportamental ou psicogenética, corresponde ao estudo da influência da composição genética de um organismo em seu comportamento, ou seja, à influência que a hereditariedade e o ambientem podem exercer sobre o comportamento do indivíduo.”</a:t>
            </a:r>
            <a:br>
              <a:rPr lang="pt-BR" sz="3200" b="1" dirty="0"/>
            </a:br>
            <a:r>
              <a:rPr lang="pt-BR" sz="2400" b="1" dirty="0"/>
              <a:t>(Camargo e Moura, 2022)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345376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Na prática, entre 30% e 50% de nossas escolhas, hábitos, estruturas físicas são herdados. </a:t>
            </a:r>
            <a:br>
              <a:rPr lang="pt-BR" sz="4000" b="1" dirty="0"/>
            </a:br>
            <a:r>
              <a:rPr lang="pt-BR" sz="4000" b="1" dirty="0"/>
              <a:t>Isso criaria uma influência de igual proporção sobre os fatores clássicos do comportamento do consumidor. </a:t>
            </a:r>
          </a:p>
        </p:txBody>
      </p:sp>
    </p:spTree>
    <p:extLst>
      <p:ext uri="{BB962C8B-B14F-4D97-AF65-F5344CB8AC3E}">
        <p14:creationId xmlns:p14="http://schemas.microsoft.com/office/powerpoint/2010/main" val="4151546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5BA28-CC58-4751-92C4-3FB1B5BE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685217"/>
          </a:xfrm>
        </p:spPr>
        <p:txBody>
          <a:bodyPr>
            <a:noAutofit/>
          </a:bodyPr>
          <a:lstStyle/>
          <a:p>
            <a:r>
              <a:rPr lang="pt-BR" sz="2800" b="1" dirty="0"/>
              <a:t>Fatores clássicos que influenciam o comportamento de compra:</a:t>
            </a:r>
          </a:p>
        </p:txBody>
      </p:sp>
      <p:sp>
        <p:nvSpPr>
          <p:cNvPr id="55" name="Google Shape;460;p28">
            <a:extLst>
              <a:ext uri="{FF2B5EF4-FFF2-40B4-BE49-F238E27FC236}">
                <a16:creationId xmlns:a16="http://schemas.microsoft.com/office/drawing/2014/main" id="{990CE3FC-4FA1-4DB3-8B0D-823A271A1DF8}"/>
              </a:ext>
            </a:extLst>
          </p:cNvPr>
          <p:cNvSpPr txBox="1">
            <a:spLocks/>
          </p:cNvSpPr>
          <p:nvPr/>
        </p:nvSpPr>
        <p:spPr>
          <a:xfrm>
            <a:off x="5419386" y="2925206"/>
            <a:ext cx="1441617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Arvo"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DACC33"/>
                </a:solidFill>
                <a:effectLst/>
                <a:uLnTx/>
                <a:uFillTx/>
                <a:latin typeface="Arvo"/>
                <a:sym typeface="Arvo"/>
              </a:rPr>
              <a:t>FATORES PESSOAIS</a:t>
            </a:r>
          </a:p>
          <a:p>
            <a:pPr marL="0" lvl="0" indent="0" algn="ctr">
              <a:lnSpc>
                <a:spcPct val="100000"/>
              </a:lnSpc>
              <a:spcAft>
                <a:spcPts val="600"/>
              </a:spcAft>
              <a:buClr>
                <a:srgbClr val="434343"/>
              </a:buClr>
              <a:buNone/>
            </a:pPr>
            <a:r>
              <a:rPr lang="pt-BR" sz="1400" b="1" kern="0" dirty="0">
                <a:solidFill>
                  <a:srgbClr val="434343"/>
                </a:solidFill>
                <a:sym typeface="Roboto Slab"/>
              </a:rPr>
              <a:t>Idade e estágio no ciclo de vida</a:t>
            </a:r>
          </a:p>
          <a:p>
            <a:pPr marL="0" lvl="0" indent="0" algn="ctr">
              <a:lnSpc>
                <a:spcPct val="100000"/>
              </a:lnSpc>
              <a:spcAft>
                <a:spcPts val="600"/>
              </a:spcAft>
              <a:buClr>
                <a:srgbClr val="434343"/>
              </a:buClr>
              <a:buNone/>
            </a:pPr>
            <a:r>
              <a:rPr lang="pt-BR" sz="1400" b="1" kern="0" dirty="0">
                <a:solidFill>
                  <a:srgbClr val="434343"/>
                </a:solidFill>
                <a:sym typeface="Roboto Slab"/>
              </a:rPr>
              <a:t>Ocupação</a:t>
            </a:r>
          </a:p>
          <a:p>
            <a:pPr marL="0" lvl="0" indent="0" algn="ctr">
              <a:lnSpc>
                <a:spcPct val="100000"/>
              </a:lnSpc>
              <a:spcAft>
                <a:spcPts val="600"/>
              </a:spcAft>
              <a:buClr>
                <a:srgbClr val="434343"/>
              </a:buClr>
              <a:buNone/>
            </a:pPr>
            <a:r>
              <a:rPr lang="pt-BR" sz="1400" b="1" kern="0" dirty="0">
                <a:solidFill>
                  <a:srgbClr val="434343"/>
                </a:solidFill>
                <a:sym typeface="Roboto Slab"/>
              </a:rPr>
              <a:t>Situação financeira</a:t>
            </a:r>
          </a:p>
          <a:p>
            <a:pPr marL="0" lvl="0" indent="0" algn="ctr">
              <a:lnSpc>
                <a:spcPct val="100000"/>
              </a:lnSpc>
              <a:spcAft>
                <a:spcPts val="600"/>
              </a:spcAft>
              <a:buClr>
                <a:srgbClr val="434343"/>
              </a:buClr>
              <a:buNone/>
            </a:pPr>
            <a:r>
              <a:rPr lang="pt-BR" sz="1400" b="1" kern="0" dirty="0">
                <a:solidFill>
                  <a:srgbClr val="434343"/>
                </a:solidFill>
                <a:sym typeface="Roboto Slab"/>
              </a:rPr>
              <a:t>Estilo de vida/ personalidade</a:t>
            </a:r>
          </a:p>
          <a:p>
            <a:pPr marL="0" lvl="0" indent="0" algn="ctr">
              <a:lnSpc>
                <a:spcPct val="100000"/>
              </a:lnSpc>
              <a:spcAft>
                <a:spcPts val="600"/>
              </a:spcAft>
              <a:buClr>
                <a:srgbClr val="434343"/>
              </a:buClr>
              <a:buNone/>
            </a:pPr>
            <a:r>
              <a:rPr lang="pt-BR" sz="1400" b="1" kern="0" dirty="0">
                <a:solidFill>
                  <a:srgbClr val="434343"/>
                </a:solidFill>
                <a:sym typeface="Roboto Slab"/>
              </a:rPr>
              <a:t>Autoimagem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Arvo"/>
              <a:buNone/>
              <a:tabLst/>
              <a:defRPr/>
            </a:pP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sp>
        <p:nvSpPr>
          <p:cNvPr id="57" name="Google Shape;450;p28">
            <a:extLst>
              <a:ext uri="{FF2B5EF4-FFF2-40B4-BE49-F238E27FC236}">
                <a16:creationId xmlns:a16="http://schemas.microsoft.com/office/drawing/2014/main" id="{2A21E029-BAA5-4C41-AC1A-C82636E620AC}"/>
              </a:ext>
            </a:extLst>
          </p:cNvPr>
          <p:cNvSpPr/>
          <p:nvPr/>
        </p:nvSpPr>
        <p:spPr>
          <a:xfrm>
            <a:off x="2603046" y="1700808"/>
            <a:ext cx="1180302" cy="1179155"/>
          </a:xfrm>
          <a:custGeom>
            <a:avLst/>
            <a:gdLst/>
            <a:ahLst/>
            <a:cxnLst/>
            <a:rect l="l" t="t" r="r" b="b"/>
            <a:pathLst>
              <a:path w="26743" h="26717" extrusionOk="0">
                <a:moveTo>
                  <a:pt x="13384" y="0"/>
                </a:moveTo>
                <a:cubicBezTo>
                  <a:pt x="5966" y="0"/>
                  <a:pt x="1" y="5940"/>
                  <a:pt x="1" y="13359"/>
                </a:cubicBezTo>
                <a:cubicBezTo>
                  <a:pt x="1" y="20677"/>
                  <a:pt x="5966" y="26717"/>
                  <a:pt x="13384" y="26717"/>
                </a:cubicBezTo>
                <a:cubicBezTo>
                  <a:pt x="20778" y="26717"/>
                  <a:pt x="26743" y="20677"/>
                  <a:pt x="26743" y="13359"/>
                </a:cubicBezTo>
                <a:cubicBezTo>
                  <a:pt x="26743" y="5940"/>
                  <a:pt x="20778" y="0"/>
                  <a:pt x="13384" y="0"/>
                </a:cubicBezTo>
                <a:close/>
              </a:path>
            </a:pathLst>
          </a:custGeom>
          <a:solidFill>
            <a:srgbClr val="FFA4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58" name="Google Shape;451;p28">
            <a:extLst>
              <a:ext uri="{FF2B5EF4-FFF2-40B4-BE49-F238E27FC236}">
                <a16:creationId xmlns:a16="http://schemas.microsoft.com/office/drawing/2014/main" id="{06F7A4BC-B93F-499F-A7B2-FFB93E64857B}"/>
              </a:ext>
            </a:extLst>
          </p:cNvPr>
          <p:cNvSpPr/>
          <p:nvPr/>
        </p:nvSpPr>
        <p:spPr>
          <a:xfrm>
            <a:off x="4114868" y="1700808"/>
            <a:ext cx="1180302" cy="1179155"/>
          </a:xfrm>
          <a:custGeom>
            <a:avLst/>
            <a:gdLst/>
            <a:ahLst/>
            <a:cxnLst/>
            <a:rect l="l" t="t" r="r" b="b"/>
            <a:pathLst>
              <a:path w="26743" h="26717" extrusionOk="0">
                <a:moveTo>
                  <a:pt x="13384" y="0"/>
                </a:moveTo>
                <a:cubicBezTo>
                  <a:pt x="5965" y="0"/>
                  <a:pt x="0" y="5940"/>
                  <a:pt x="0" y="13359"/>
                </a:cubicBezTo>
                <a:cubicBezTo>
                  <a:pt x="0" y="20677"/>
                  <a:pt x="5965" y="26717"/>
                  <a:pt x="13384" y="26717"/>
                </a:cubicBezTo>
                <a:cubicBezTo>
                  <a:pt x="20803" y="26717"/>
                  <a:pt x="26742" y="20677"/>
                  <a:pt x="26742" y="13359"/>
                </a:cubicBezTo>
                <a:cubicBezTo>
                  <a:pt x="26742" y="5940"/>
                  <a:pt x="20803" y="0"/>
                  <a:pt x="13384" y="0"/>
                </a:cubicBezTo>
                <a:close/>
              </a:path>
            </a:pathLst>
          </a:custGeom>
          <a:solidFill>
            <a:srgbClr val="4C113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59" name="Google Shape;452;p28">
            <a:extLst>
              <a:ext uri="{FF2B5EF4-FFF2-40B4-BE49-F238E27FC236}">
                <a16:creationId xmlns:a16="http://schemas.microsoft.com/office/drawing/2014/main" id="{178323EC-9A94-413B-B15A-09394F6CABA9}"/>
              </a:ext>
            </a:extLst>
          </p:cNvPr>
          <p:cNvSpPr/>
          <p:nvPr/>
        </p:nvSpPr>
        <p:spPr>
          <a:xfrm>
            <a:off x="4260747" y="1829104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4C113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0" name="Google Shape;453;p28">
            <a:extLst>
              <a:ext uri="{FF2B5EF4-FFF2-40B4-BE49-F238E27FC236}">
                <a16:creationId xmlns:a16="http://schemas.microsoft.com/office/drawing/2014/main" id="{7C95A031-901A-414B-8F1C-4417C6E65179}"/>
              </a:ext>
            </a:extLst>
          </p:cNvPr>
          <p:cNvSpPr/>
          <p:nvPr/>
        </p:nvSpPr>
        <p:spPr>
          <a:xfrm>
            <a:off x="5641318" y="1700808"/>
            <a:ext cx="1179199" cy="1179155"/>
          </a:xfrm>
          <a:custGeom>
            <a:avLst/>
            <a:gdLst/>
            <a:ahLst/>
            <a:cxnLst/>
            <a:rect l="l" t="t" r="r" b="b"/>
            <a:pathLst>
              <a:path w="26718" h="26717" extrusionOk="0">
                <a:moveTo>
                  <a:pt x="13359" y="0"/>
                </a:moveTo>
                <a:cubicBezTo>
                  <a:pt x="5940" y="0"/>
                  <a:pt x="0" y="5940"/>
                  <a:pt x="0" y="13359"/>
                </a:cubicBezTo>
                <a:cubicBezTo>
                  <a:pt x="0" y="20677"/>
                  <a:pt x="5940" y="26717"/>
                  <a:pt x="13359" y="26717"/>
                </a:cubicBezTo>
                <a:cubicBezTo>
                  <a:pt x="20777" y="26717"/>
                  <a:pt x="26717" y="20677"/>
                  <a:pt x="26717" y="13359"/>
                </a:cubicBezTo>
                <a:cubicBezTo>
                  <a:pt x="26717" y="5940"/>
                  <a:pt x="20777" y="0"/>
                  <a:pt x="13359" y="0"/>
                </a:cubicBezTo>
                <a:close/>
              </a:path>
            </a:pathLst>
          </a:custGeom>
          <a:solidFill>
            <a:srgbClr val="DACC3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2" name="Google Shape;455;p28">
            <a:extLst>
              <a:ext uri="{FF2B5EF4-FFF2-40B4-BE49-F238E27FC236}">
                <a16:creationId xmlns:a16="http://schemas.microsoft.com/office/drawing/2014/main" id="{FD518875-496D-4E4D-9430-0F20CEADFDD9}"/>
              </a:ext>
            </a:extLst>
          </p:cNvPr>
          <p:cNvSpPr/>
          <p:nvPr/>
        </p:nvSpPr>
        <p:spPr>
          <a:xfrm>
            <a:off x="2724882" y="1829104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FFA4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3" name="Google Shape;456;p28">
            <a:extLst>
              <a:ext uri="{FF2B5EF4-FFF2-40B4-BE49-F238E27FC236}">
                <a16:creationId xmlns:a16="http://schemas.microsoft.com/office/drawing/2014/main" id="{BC81E273-617B-4E8B-907C-FF7E6E119994}"/>
              </a:ext>
            </a:extLst>
          </p:cNvPr>
          <p:cNvSpPr/>
          <p:nvPr/>
        </p:nvSpPr>
        <p:spPr>
          <a:xfrm>
            <a:off x="5774602" y="1829104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DACC3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65" name="Google Shape;458;p28">
            <a:extLst>
              <a:ext uri="{FF2B5EF4-FFF2-40B4-BE49-F238E27FC236}">
                <a16:creationId xmlns:a16="http://schemas.microsoft.com/office/drawing/2014/main" id="{A3A43BB4-AE8F-49B7-B061-8923DE169D9B}"/>
              </a:ext>
            </a:extLst>
          </p:cNvPr>
          <p:cNvSpPr txBox="1">
            <a:spLocks/>
          </p:cNvSpPr>
          <p:nvPr/>
        </p:nvSpPr>
        <p:spPr>
          <a:xfrm>
            <a:off x="4008424" y="2925206"/>
            <a:ext cx="1257300" cy="200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rgbClr val="434343"/>
              </a:buClr>
              <a:buNone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4C1130"/>
                </a:solidFill>
                <a:effectLst/>
                <a:uLnTx/>
                <a:uFillTx/>
                <a:latin typeface="Arvo"/>
                <a:sym typeface="Arvo"/>
              </a:rPr>
              <a:t>FATORES SOCIAIS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rgbClr val="434343"/>
              </a:buClr>
              <a:buNone/>
            </a:pPr>
            <a:b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vo"/>
                <a:sym typeface="Arvo"/>
              </a:rPr>
            </a:br>
            <a:r>
              <a:rPr lang="pt-BR" sz="1400" b="1" kern="0" dirty="0">
                <a:solidFill>
                  <a:srgbClr val="434343"/>
                </a:solidFill>
                <a:sym typeface="Roboto Slab"/>
              </a:rPr>
              <a:t>Grupos de Associação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rgbClr val="434343"/>
              </a:buClr>
              <a:buNone/>
            </a:pPr>
            <a:r>
              <a:rPr lang="pt-BR" sz="1400" b="1" kern="0" dirty="0">
                <a:solidFill>
                  <a:srgbClr val="434343"/>
                </a:solidFill>
                <a:sym typeface="Roboto Slab"/>
              </a:rPr>
              <a:t>Grupos de Referência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rgbClr val="434343"/>
              </a:buClr>
              <a:buNone/>
            </a:pPr>
            <a:r>
              <a:rPr lang="pt-BR" sz="1400" b="1" kern="0" dirty="0">
                <a:solidFill>
                  <a:srgbClr val="434343"/>
                </a:solidFill>
                <a:sym typeface="Roboto Slab"/>
              </a:rPr>
              <a:t>Família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rgbClr val="434343"/>
              </a:buClr>
              <a:buNone/>
            </a:pPr>
            <a:r>
              <a:rPr lang="pt-BR" sz="1400" b="1" kern="0" dirty="0">
                <a:solidFill>
                  <a:srgbClr val="434343"/>
                </a:solidFill>
                <a:sym typeface="Roboto Slab"/>
              </a:rPr>
              <a:t>Papéis e Status</a:t>
            </a:r>
            <a:r>
              <a:rPr lang="pt-BR" sz="1600" b="1" kern="0" dirty="0">
                <a:solidFill>
                  <a:srgbClr val="434343"/>
                </a:solidFill>
                <a:sym typeface="Roboto Slab"/>
              </a:rPr>
              <a:t> 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Clr>
                <a:srgbClr val="434343"/>
              </a:buClr>
              <a:buNone/>
            </a:pPr>
            <a:r>
              <a:rPr lang="pt-BR" sz="1600" dirty="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lang="pt-BR" sz="28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Arvo"/>
              <a:buNone/>
              <a:tabLst/>
              <a:defRPr/>
            </a:pP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sp>
        <p:nvSpPr>
          <p:cNvPr id="66" name="Google Shape;459;p28">
            <a:extLst>
              <a:ext uri="{FF2B5EF4-FFF2-40B4-BE49-F238E27FC236}">
                <a16:creationId xmlns:a16="http://schemas.microsoft.com/office/drawing/2014/main" id="{44898CEA-B043-4ABD-A386-0B08F8234CC3}"/>
              </a:ext>
            </a:extLst>
          </p:cNvPr>
          <p:cNvSpPr txBox="1">
            <a:spLocks/>
          </p:cNvSpPr>
          <p:nvPr/>
        </p:nvSpPr>
        <p:spPr>
          <a:xfrm>
            <a:off x="2411760" y="2925206"/>
            <a:ext cx="14202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800"/>
              <a:buFont typeface="Arvo"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FFA400"/>
                </a:solidFill>
                <a:effectLst/>
                <a:uLnTx/>
                <a:uFillTx/>
                <a:latin typeface="Arvo"/>
                <a:sym typeface="Arvo"/>
              </a:rPr>
              <a:t>FATORES CULTURAIS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1800"/>
              <a:buFont typeface="Arvo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vo"/>
                <a:sym typeface="Arvo"/>
              </a:rPr>
              <a:t>Cultura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1800"/>
              <a:buFont typeface="Arvo"/>
              <a:buNone/>
              <a:tabLst/>
              <a:defRPr/>
            </a:pPr>
            <a:r>
              <a:rPr lang="pt-BR" sz="1400" b="1" kern="0" dirty="0">
                <a:solidFill>
                  <a:srgbClr val="434343"/>
                </a:solidFill>
              </a:rPr>
              <a:t>Subcultura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1800"/>
              <a:buFont typeface="Arvo"/>
              <a:buNone/>
              <a:tabLst/>
              <a:defRPr/>
            </a:pPr>
            <a:r>
              <a:rPr lang="pt-BR" sz="1400" b="1" kern="0" dirty="0">
                <a:solidFill>
                  <a:srgbClr val="434343"/>
                </a:solidFill>
              </a:rPr>
              <a:t>Classes sociais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vo"/>
              <a:sym typeface="Arvo"/>
            </a:endParaRPr>
          </a:p>
        </p:txBody>
      </p:sp>
      <p:grpSp>
        <p:nvGrpSpPr>
          <p:cNvPr id="67" name="Google Shape;464;p28">
            <a:extLst>
              <a:ext uri="{FF2B5EF4-FFF2-40B4-BE49-F238E27FC236}">
                <a16:creationId xmlns:a16="http://schemas.microsoft.com/office/drawing/2014/main" id="{476F9974-BBF1-4F12-A668-F75D3D75C251}"/>
              </a:ext>
            </a:extLst>
          </p:cNvPr>
          <p:cNvGrpSpPr/>
          <p:nvPr/>
        </p:nvGrpSpPr>
        <p:grpSpPr>
          <a:xfrm>
            <a:off x="2966290" y="2113539"/>
            <a:ext cx="364172" cy="349449"/>
            <a:chOff x="-62890750" y="2296300"/>
            <a:chExt cx="330825" cy="317450"/>
          </a:xfrm>
        </p:grpSpPr>
        <p:sp>
          <p:nvSpPr>
            <p:cNvPr id="68" name="Google Shape;465;p28">
              <a:extLst>
                <a:ext uri="{FF2B5EF4-FFF2-40B4-BE49-F238E27FC236}">
                  <a16:creationId xmlns:a16="http://schemas.microsoft.com/office/drawing/2014/main" id="{6A3CA012-F8D7-4AC8-8112-49F86BD3CB00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466;p28">
              <a:extLst>
                <a:ext uri="{FF2B5EF4-FFF2-40B4-BE49-F238E27FC236}">
                  <a16:creationId xmlns:a16="http://schemas.microsoft.com/office/drawing/2014/main" id="{1F501E30-41A8-4EAF-88C3-0498DEF1B126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Google Shape;467;p28">
              <a:extLst>
                <a:ext uri="{FF2B5EF4-FFF2-40B4-BE49-F238E27FC236}">
                  <a16:creationId xmlns:a16="http://schemas.microsoft.com/office/drawing/2014/main" id="{CE53FEF1-9E19-49BE-A768-F766DBD8DF8F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1" name="Google Shape;468;p28">
            <a:extLst>
              <a:ext uri="{FF2B5EF4-FFF2-40B4-BE49-F238E27FC236}">
                <a16:creationId xmlns:a16="http://schemas.microsoft.com/office/drawing/2014/main" id="{EF490A73-12A8-4492-80C8-03324A80F1B4}"/>
              </a:ext>
            </a:extLst>
          </p:cNvPr>
          <p:cNvGrpSpPr/>
          <p:nvPr/>
        </p:nvGrpSpPr>
        <p:grpSpPr>
          <a:xfrm>
            <a:off x="4531287" y="2115888"/>
            <a:ext cx="348568" cy="349009"/>
            <a:chOff x="-61784125" y="1931250"/>
            <a:chExt cx="316650" cy="317050"/>
          </a:xfrm>
        </p:grpSpPr>
        <p:sp>
          <p:nvSpPr>
            <p:cNvPr id="72" name="Google Shape;469;p28">
              <a:extLst>
                <a:ext uri="{FF2B5EF4-FFF2-40B4-BE49-F238E27FC236}">
                  <a16:creationId xmlns:a16="http://schemas.microsoft.com/office/drawing/2014/main" id="{0D77591D-4ADD-47C4-910F-CBA2356AB6CE}"/>
                </a:ext>
              </a:extLst>
            </p:cNvPr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Google Shape;470;p28">
              <a:extLst>
                <a:ext uri="{FF2B5EF4-FFF2-40B4-BE49-F238E27FC236}">
                  <a16:creationId xmlns:a16="http://schemas.microsoft.com/office/drawing/2014/main" id="{751F18C0-6122-4D7E-9839-952B26165EE5}"/>
                </a:ext>
              </a:extLst>
            </p:cNvPr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Google Shape;471;p28">
              <a:extLst>
                <a:ext uri="{FF2B5EF4-FFF2-40B4-BE49-F238E27FC236}">
                  <a16:creationId xmlns:a16="http://schemas.microsoft.com/office/drawing/2014/main" id="{0F813434-CC3B-4B51-9A77-7067DA1DCFC8}"/>
                </a:ext>
              </a:extLst>
            </p:cNvPr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Google Shape;472;p28">
              <a:extLst>
                <a:ext uri="{FF2B5EF4-FFF2-40B4-BE49-F238E27FC236}">
                  <a16:creationId xmlns:a16="http://schemas.microsoft.com/office/drawing/2014/main" id="{C80DB966-B15C-441D-9D1B-1860D030A81A}"/>
                </a:ext>
              </a:extLst>
            </p:cNvPr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6" name="Google Shape;473;p28">
            <a:extLst>
              <a:ext uri="{FF2B5EF4-FFF2-40B4-BE49-F238E27FC236}">
                <a16:creationId xmlns:a16="http://schemas.microsoft.com/office/drawing/2014/main" id="{BBCCD0D0-25D1-4F95-AA70-EA4520A958CE}"/>
              </a:ext>
            </a:extLst>
          </p:cNvPr>
          <p:cNvGrpSpPr/>
          <p:nvPr/>
        </p:nvGrpSpPr>
        <p:grpSpPr>
          <a:xfrm>
            <a:off x="6055316" y="2113539"/>
            <a:ext cx="351155" cy="349256"/>
            <a:chOff x="-64401400" y="1914475"/>
            <a:chExt cx="319000" cy="317275"/>
          </a:xfrm>
        </p:grpSpPr>
        <p:sp>
          <p:nvSpPr>
            <p:cNvPr id="77" name="Google Shape;474;p28">
              <a:extLst>
                <a:ext uri="{FF2B5EF4-FFF2-40B4-BE49-F238E27FC236}">
                  <a16:creationId xmlns:a16="http://schemas.microsoft.com/office/drawing/2014/main" id="{A145DE2E-762A-4BCD-9753-C6579C33D577}"/>
                </a:ext>
              </a:extLst>
            </p:cNvPr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" name="Google Shape;475;p28">
              <a:extLst>
                <a:ext uri="{FF2B5EF4-FFF2-40B4-BE49-F238E27FC236}">
                  <a16:creationId xmlns:a16="http://schemas.microsoft.com/office/drawing/2014/main" id="{9455968D-C4AB-4520-90D4-35E3ABA4AA43}"/>
                </a:ext>
              </a:extLst>
            </p:cNvPr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" name="Google Shape;476;p28">
              <a:extLst>
                <a:ext uri="{FF2B5EF4-FFF2-40B4-BE49-F238E27FC236}">
                  <a16:creationId xmlns:a16="http://schemas.microsoft.com/office/drawing/2014/main" id="{7565BF9B-7329-446C-B32E-C9F24E809335}"/>
                </a:ext>
              </a:extLst>
            </p:cNvPr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1E7955B2-A865-49DD-BE24-8646960E1332}"/>
              </a:ext>
            </a:extLst>
          </p:cNvPr>
          <p:cNvSpPr txBox="1"/>
          <p:nvPr/>
        </p:nvSpPr>
        <p:spPr>
          <a:xfrm>
            <a:off x="6732240" y="6516242"/>
            <a:ext cx="26510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/>
              <a:t>Kotler e Armstrong (2015) 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186747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Entender o componente genético no comportamento de consumo aumenta a compreensão ou a possibilidade de compreender o próprio público. </a:t>
            </a:r>
          </a:p>
        </p:txBody>
      </p:sp>
    </p:spTree>
    <p:extLst>
      <p:ext uri="{BB962C8B-B14F-4D97-AF65-F5344CB8AC3E}">
        <p14:creationId xmlns:p14="http://schemas.microsoft.com/office/powerpoint/2010/main" val="803144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Mas e a tal da </a:t>
            </a:r>
            <a:r>
              <a:rPr lang="pt-BR" sz="4000" b="1" dirty="0" err="1"/>
              <a:t>memética</a:t>
            </a:r>
            <a:r>
              <a:rPr lang="pt-BR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9820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Me ajudem com uma brincadeira novamente.</a:t>
            </a:r>
          </a:p>
        </p:txBody>
      </p:sp>
    </p:spTree>
    <p:extLst>
      <p:ext uri="{BB962C8B-B14F-4D97-AF65-F5344CB8AC3E}">
        <p14:creationId xmlns:p14="http://schemas.microsoft.com/office/powerpoint/2010/main" val="3277706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Cadê meu celular?</a:t>
            </a:r>
          </a:p>
        </p:txBody>
      </p:sp>
    </p:spTree>
    <p:extLst>
      <p:ext uri="{BB962C8B-B14F-4D97-AF65-F5344CB8AC3E}">
        <p14:creationId xmlns:p14="http://schemas.microsoft.com/office/powerpoint/2010/main" val="119453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Hoje é um novo dia, de um novo tempo, que começou...</a:t>
            </a:r>
          </a:p>
        </p:txBody>
      </p:sp>
    </p:spTree>
    <p:extLst>
      <p:ext uri="{BB962C8B-B14F-4D97-AF65-F5344CB8AC3E}">
        <p14:creationId xmlns:p14="http://schemas.microsoft.com/office/powerpoint/2010/main" val="1647125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Onde está a Luiza?</a:t>
            </a:r>
          </a:p>
        </p:txBody>
      </p:sp>
    </p:spTree>
    <p:extLst>
      <p:ext uri="{BB962C8B-B14F-4D97-AF65-F5344CB8AC3E}">
        <p14:creationId xmlns:p14="http://schemas.microsoft.com/office/powerpoint/2010/main" val="843760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ídia Online 6" title="Como memes invadem a sua mente | Nerdologia">
            <a:hlinkClick r:id="" action="ppaction://media"/>
            <a:extLst>
              <a:ext uri="{FF2B5EF4-FFF2-40B4-BE49-F238E27FC236}">
                <a16:creationId xmlns:a16="http://schemas.microsoft.com/office/drawing/2014/main" id="{95A262B3-DB1F-49E3-EEEE-7949B60BDA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612576" y="418345"/>
            <a:ext cx="10657184" cy="602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4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2800" b="1" dirty="0" err="1"/>
              <a:t>Neuromarketing</a:t>
            </a:r>
            <a:r>
              <a:rPr lang="pt-BR" sz="2800" b="1" dirty="0"/>
              <a:t>, segundo </a:t>
            </a:r>
            <a:r>
              <a:rPr lang="pt-BR" sz="2800" b="1" dirty="0" err="1"/>
              <a:t>Carmargo</a:t>
            </a:r>
            <a:r>
              <a:rPr lang="pt-BR" sz="2800" b="1" dirty="0"/>
              <a:t> e Moura (2022), é a soma do marketing e da neurociência, portanto é </a:t>
            </a:r>
            <a:r>
              <a:rPr lang="pt-BR" sz="11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sz="2800" b="1" dirty="0"/>
              <a:t>o estudo de como o cérebro das pessoas responde aos incentivos dados pelo marketing através da promoção, do preço e de outras mensagens relacionadas à marca, monitorando cientificamente a atividade das ondas cerebrais, o rastreamento ocular, a resposta da pele, entre outras reações.</a:t>
            </a:r>
          </a:p>
        </p:txBody>
      </p:sp>
    </p:spTree>
    <p:extLst>
      <p:ext uri="{BB962C8B-B14F-4D97-AF65-F5344CB8AC3E}">
        <p14:creationId xmlns:p14="http://schemas.microsoft.com/office/powerpoint/2010/main" val="32792590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ídia Online 4" title="Isso é tudo pessoal. - Final do Looney Tunes">
            <a:hlinkClick r:id="" action="ppaction://media"/>
            <a:extLst>
              <a:ext uri="{FF2B5EF4-FFF2-40B4-BE49-F238E27FC236}">
                <a16:creationId xmlns:a16="http://schemas.microsoft.com/office/drawing/2014/main" id="{3BF43F7E-C772-4B08-3FB7-46188F6857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512" y="764704"/>
            <a:ext cx="8784976" cy="49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4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/>
              <a:t>Mas vamos por partes:</a:t>
            </a:r>
          </a:p>
        </p:txBody>
      </p:sp>
    </p:spTree>
    <p:extLst>
      <p:ext uri="{BB962C8B-B14F-4D97-AF65-F5344CB8AC3E}">
        <p14:creationId xmlns:p14="http://schemas.microsoft.com/office/powerpoint/2010/main" val="318301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058" y="2857500"/>
            <a:ext cx="5760640" cy="1143000"/>
          </a:xfrm>
        </p:spPr>
        <p:txBody>
          <a:bodyPr>
            <a:noAutofit/>
          </a:bodyPr>
          <a:lstStyle/>
          <a:p>
            <a:r>
              <a:rPr lang="pt-BR" sz="2800" b="1" dirty="0"/>
              <a:t>A ideia de neuromarketing passa muito longe da construção antiética de necessidades e desejos que a pessoa não tenha. 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55953A6-7253-CE29-A0AF-EF475479C7A9}"/>
              </a:ext>
            </a:extLst>
          </p:cNvPr>
          <p:cNvSpPr/>
          <p:nvPr/>
        </p:nvSpPr>
        <p:spPr>
          <a:xfrm>
            <a:off x="-1692696" y="-1241899"/>
            <a:ext cx="4536504" cy="4536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B2BC83B-747C-690D-B589-4DA9DAF3A286}"/>
              </a:ext>
            </a:extLst>
          </p:cNvPr>
          <p:cNvSpPr txBox="1">
            <a:spLocks/>
          </p:cNvSpPr>
          <p:nvPr/>
        </p:nvSpPr>
        <p:spPr>
          <a:xfrm>
            <a:off x="575556" y="1124744"/>
            <a:ext cx="23042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7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795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44245-8D8C-4DC8-813A-3830D41D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058" y="2857500"/>
            <a:ext cx="5760640" cy="1143000"/>
          </a:xfrm>
        </p:spPr>
        <p:txBody>
          <a:bodyPr>
            <a:noAutofit/>
          </a:bodyPr>
          <a:lstStyle/>
          <a:p>
            <a:r>
              <a:rPr lang="pt-BR" sz="2800" b="1" dirty="0"/>
              <a:t>O marketing visa geração de demanda por meio de atendimento de necessidades e desejos, o neuromarketing só criar ferramentas para dizer “se” e “como” o marketing pode fazer isso. 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55953A6-7253-CE29-A0AF-EF475479C7A9}"/>
              </a:ext>
            </a:extLst>
          </p:cNvPr>
          <p:cNvSpPr/>
          <p:nvPr/>
        </p:nvSpPr>
        <p:spPr>
          <a:xfrm>
            <a:off x="-1692696" y="-1241899"/>
            <a:ext cx="4536504" cy="45365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B2BC83B-747C-690D-B589-4DA9DAF3A286}"/>
              </a:ext>
            </a:extLst>
          </p:cNvPr>
          <p:cNvSpPr txBox="1">
            <a:spLocks/>
          </p:cNvSpPr>
          <p:nvPr/>
        </p:nvSpPr>
        <p:spPr>
          <a:xfrm>
            <a:off x="575556" y="1124744"/>
            <a:ext cx="23042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7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76557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rgbClr val="0F243E"/>
      </a:dk1>
      <a:lt1>
        <a:sysClr val="window" lastClr="FFFFFF"/>
      </a:lt1>
      <a:dk2>
        <a:srgbClr val="0F243E"/>
      </a:dk2>
      <a:lt2>
        <a:srgbClr val="EEECE1"/>
      </a:lt2>
      <a:accent1>
        <a:srgbClr val="99FF33"/>
      </a:accent1>
      <a:accent2>
        <a:srgbClr val="0F243E"/>
      </a:accent2>
      <a:accent3>
        <a:srgbClr val="A5A5A5"/>
      </a:accent3>
      <a:accent4>
        <a:srgbClr val="7F7F7F"/>
      </a:accent4>
      <a:accent5>
        <a:srgbClr val="92D050"/>
      </a:accent5>
      <a:accent6>
        <a:srgbClr val="173860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10341</TotalTime>
  <Words>965</Words>
  <Application>Microsoft Office PowerPoint</Application>
  <PresentationFormat>Apresentação na tela (4:3)</PresentationFormat>
  <Paragraphs>73</Paragraphs>
  <Slides>60</Slides>
  <Notes>2</Notes>
  <HiddenSlides>0</HiddenSlides>
  <MMClips>9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5" baseType="lpstr">
      <vt:lpstr>Arial</vt:lpstr>
      <vt:lpstr>Arvo</vt:lpstr>
      <vt:lpstr>Calibri</vt:lpstr>
      <vt:lpstr>Roboto Slab</vt:lpstr>
      <vt:lpstr>Tema do Office</vt:lpstr>
      <vt:lpstr>Nosso cérebro ainda toma 95% das decisões no piloto automático  (Carmargo e Moura 2022)</vt:lpstr>
      <vt:lpstr>Ainda segundo as autoras citadas. O estudo das áreas de neurociência e neuromarketing, nos ajudam a entender melhor tudo isso e conseguir, enquanto empresas, desenvolver melhores produtos, serviços, anúncios, entre outra coisas. </vt:lpstr>
      <vt:lpstr>A neurociência é justamente a área de pesquisa que ajuda a compreender um pouco mais do uso desse piloto automático e dos 5% que usamos conscientemente.</vt:lpstr>
      <vt:lpstr>No marketing, o uso da neurociência cria uma área de pesquisa e trabalho que chamamos de Neuromarketing. </vt:lpstr>
      <vt:lpstr>O que vocês entendem por Neuromarketing?</vt:lpstr>
      <vt:lpstr>Neuromarketing, segundo Carmargo e Moura (2022), é a soma do marketing e da neurociência, portanto é  o estudo de como o cérebro das pessoas responde aos incentivos dados pelo marketing através da promoção, do preço e de outras mensagens relacionadas à marca, monitorando cientificamente a atividade das ondas cerebrais, o rastreamento ocular, a resposta da pele, entre outras reações.</vt:lpstr>
      <vt:lpstr>Mas vamos por partes:</vt:lpstr>
      <vt:lpstr>A ideia de neuromarketing passa muito longe da construção antiética de necessidades e desejos que a pessoa não tenha. </vt:lpstr>
      <vt:lpstr>O marketing visa geração de demanda por meio de atendimento de necessidades e desejos, o neuromarketing só criar ferramentas para dizer “se” e “como” o marketing pode fazer isso. </vt:lpstr>
      <vt:lpstr>O neuromarketing se baseia, como ferramenta, “na compreensão mais realista da forma como os consumidores e seu cérebros operam.”  (Camargo e Moura, 2022)</vt:lpstr>
      <vt:lpstr>Vamos ao cérebro?</vt:lpstr>
      <vt:lpstr>Apresentação do PowerPoint</vt:lpstr>
      <vt:lpstr>Antes de aprofundarmos, vale dizer que outros estudos questionam essa teoria. Exames de imagem mostram diversos pontos do cérebro ativos durante momentos de emoção, razão e primitivos. </vt:lpstr>
      <vt:lpstr>Mas empiricamente e para o neuromarketing a teoria do trino de McLean, tem se mostrado útil.</vt:lpstr>
      <vt:lpstr>Apresentação do PowerPoint</vt:lpstr>
      <vt:lpstr>Onde atua o marketing de influência no cérebro?</vt:lpstr>
      <vt:lpstr>Justamente no sistema límbico. Nós quando gostamos de alguém, diminuímos a racionalidade e a racionalização, nos envolvendo emocionalmente com a pessoa e permitindo que suas ações nos despertem sentimentos. </vt:lpstr>
      <vt:lpstr>Apresentação do PowerPoint</vt:lpstr>
      <vt:lpstr>Apresentação do PowerPoint</vt:lpstr>
      <vt:lpstr>Questões para debate: Qual o limite ético do marketing? O neuromarketing passa esse limite?</vt:lpstr>
      <vt:lpstr>O que pode influenciar uma compra? Uma tomada de decisões?</vt:lpstr>
      <vt:lpstr>Vamos começar com a emoção?</vt:lpstr>
      <vt:lpstr>Como a sua emoção te ajuda na tomada de decisão?</vt:lpstr>
      <vt:lpstr>Uma brincadeira: que marca é essa que mostrarei a seguir? </vt:lpstr>
      <vt:lpstr>Apresentação do PowerPoint</vt:lpstr>
      <vt:lpstr>Apresentação do PowerPoint</vt:lpstr>
      <vt:lpstr>Quem descobriu? Sua razão ou sua emoção?</vt:lpstr>
      <vt:lpstr>Vamos facilitar. </vt:lpstr>
      <vt:lpstr>Tostines vende mais porque é fresquinho ou é fresquinho por que vende mais?</vt:lpstr>
      <vt:lpstr>Quem veio primeiro, o ovo ou a galinha?</vt:lpstr>
      <vt:lpstr>Quem vem primeiro, a emoção, a razão, as duas ou nenhuma das duas?</vt:lpstr>
      <vt:lpstr>Apresentação do PowerPoint</vt:lpstr>
      <vt:lpstr>Não era só Platão que acreditava nisso. Na economia temos o conceito de Homo Economicus, aquele que toma todas as suas decisões com base na racionalidade. </vt:lpstr>
      <vt:lpstr>Mas porque um ser racional descartaria a máquina fotográfica digital nos anos 80? </vt:lpstr>
      <vt:lpstr>Apresentação do PowerPoint</vt:lpstr>
      <vt:lpstr>Simples. Porque emoção e razão são sistemas integrados. Alguns pesquisadores perceberam que emoções podem induzir tanto racionalização quanto ação, bem como a razão também desperta emoções. </vt:lpstr>
      <vt:lpstr>Vamos entender todas as possibilidades. </vt:lpstr>
      <vt:lpstr>Apresentação do PowerPoint</vt:lpstr>
      <vt:lpstr>O neuromarketing ajudará justamente a compreender o que é melhor ser utilizado - argumentos, imagens, textos - para gerar as emoções e as razões certas para cada processo de compra e público. </vt:lpstr>
      <vt:lpstr>Apresentação do PowerPoint</vt:lpstr>
      <vt:lpstr>Além das emoções, as memória e aprendizagens são fatores que influenciam diretamente na aceitação de um produto, na aceitação de uma propaganda, no comportamento do consumidor, na retenção de um consumidor e em outras frentes fundamentais para o marketing. </vt:lpstr>
      <vt:lpstr>Vamos entender um pouco mais sobre os tipos de memórias.</vt:lpstr>
      <vt:lpstr>Apresentação do PowerPoint</vt:lpstr>
      <vt:lpstr>Apresentação do PowerPoint</vt:lpstr>
      <vt:lpstr>Aqui a pergunta que deve ser feita é: como inspiramos memórias conscientes e inconscientes, de curto e longo prazo e positivas em nossos públicos e clientes?</vt:lpstr>
      <vt:lpstr>E nas interações digitais? Como isso é possível?</vt:lpstr>
      <vt:lpstr>Apresentação do PowerPoint</vt:lpstr>
      <vt:lpstr>Apresentação do PowerPoint</vt:lpstr>
      <vt:lpstr>Existem outros dois fatores que precisam ser compreendidos: a genética como fator de comportamento e a memética.</vt:lpstr>
      <vt:lpstr>“Genética comportamental ou psicogenética, corresponde ao estudo da influência da composição genética de um organismo em seu comportamento, ou seja, à influência que a hereditariedade e o ambientem podem exercer sobre o comportamento do indivíduo.” (Camargo e Moura, 2022)</vt:lpstr>
      <vt:lpstr>Na prática, entre 30% e 50% de nossas escolhas, hábitos, estruturas físicas são herdados.  Isso criaria uma influência de igual proporção sobre os fatores clássicos do comportamento do consumidor. </vt:lpstr>
      <vt:lpstr>Fatores clássicos que influenciam o comportamento de compra:</vt:lpstr>
      <vt:lpstr>Entender o componente genético no comportamento de consumo aumenta a compreensão ou a possibilidade de compreender o próprio público. </vt:lpstr>
      <vt:lpstr>Mas e a tal da memética?</vt:lpstr>
      <vt:lpstr>Me ajudem com uma brincadeira novamente.</vt:lpstr>
      <vt:lpstr>Cadê meu celular?</vt:lpstr>
      <vt:lpstr>Hoje é um novo dia, de um novo tempo, que começou...</vt:lpstr>
      <vt:lpstr>Onde está a Luiza?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 Moreira da Silva</dc:creator>
  <cp:lastModifiedBy>andre.maluf</cp:lastModifiedBy>
  <cp:revision>302</cp:revision>
  <dcterms:created xsi:type="dcterms:W3CDTF">2016-08-10T19:10:58Z</dcterms:created>
  <dcterms:modified xsi:type="dcterms:W3CDTF">2024-05-07T21:33:15Z</dcterms:modified>
</cp:coreProperties>
</file>